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8" r:id="rId3"/>
    <p:sldId id="260" r:id="rId4"/>
    <p:sldId id="270" r:id="rId5"/>
    <p:sldId id="271" r:id="rId6"/>
    <p:sldId id="267" r:id="rId7"/>
    <p:sldId id="268" r:id="rId8"/>
    <p:sldId id="265" r:id="rId9"/>
    <p:sldId id="266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" y="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47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71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18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1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99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52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17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40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43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97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902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C113-E04B-457A-AFC3-CE12424991A6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4ACD8-C639-4268-9E6D-87C66824EB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23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9572" y="725525"/>
            <a:ext cx="9144000" cy="2387600"/>
          </a:xfrm>
        </p:spPr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Hate Posters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13125"/>
            <a:ext cx="9144000" cy="2144675"/>
          </a:xfrm>
        </p:spPr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Meeting at Scottish Parliament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5 December 2018</a:t>
            </a:r>
            <a:endParaRPr lang="en-GB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095" y="4185462"/>
            <a:ext cx="2371725" cy="9810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163825" y="6027003"/>
            <a:ext cx="329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7030A0"/>
                </a:solidFill>
              </a:rPr>
              <a:t>Dr Martin Parsons</a:t>
            </a:r>
          </a:p>
          <a:p>
            <a:r>
              <a:rPr lang="en-GB" sz="1600" dirty="0" smtClean="0">
                <a:solidFill>
                  <a:srgbClr val="7030A0"/>
                </a:solidFill>
              </a:rPr>
              <a:t>Head of Research Barnabas Fund International Headquarters</a:t>
            </a:r>
            <a:endParaRPr lang="en-GB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70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052" y="219163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7030A0"/>
                </a:solidFill>
              </a:rPr>
              <a:t>WHY STATE SPONSORED PREJUDICE MATTERS </a:t>
            </a:r>
            <a:r>
              <a:rPr lang="en-GB" sz="4000" b="1" dirty="0" smtClean="0">
                <a:solidFill>
                  <a:srgbClr val="7030A0"/>
                </a:solidFill>
              </a:rPr>
              <a:t>(2)</a:t>
            </a:r>
            <a:endParaRPr lang="en-GB" sz="40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00" y="1673525"/>
            <a:ext cx="7772400" cy="1536588"/>
          </a:xfrm>
        </p:spPr>
      </p:pic>
      <p:sp>
        <p:nvSpPr>
          <p:cNvPr id="5" name="TextBox 4"/>
          <p:cNvSpPr txBox="1"/>
          <p:nvPr/>
        </p:nvSpPr>
        <p:spPr>
          <a:xfrm>
            <a:off x="1837267" y="5934233"/>
            <a:ext cx="8060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State sponsored prejudice… encourages and empowers…</a:t>
            </a:r>
          </a:p>
          <a:p>
            <a:r>
              <a:rPr lang="en-GB" sz="2400" b="1" dirty="0">
                <a:solidFill>
                  <a:srgbClr val="7030A0"/>
                </a:solidFill>
              </a:rPr>
              <a:t>p</a:t>
            </a:r>
            <a:r>
              <a:rPr lang="en-GB" sz="2400" b="1" dirty="0" smtClean="0">
                <a:solidFill>
                  <a:srgbClr val="7030A0"/>
                </a:solidFill>
              </a:rPr>
              <a:t>rejudice, discrimination and violence by individuals </a:t>
            </a:r>
            <a:endParaRPr lang="en-GB" sz="2400" b="1" dirty="0">
              <a:solidFill>
                <a:srgbClr val="7030A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108" y="3920490"/>
            <a:ext cx="8123624" cy="195088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1334" y="1311043"/>
            <a:ext cx="4030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State sponsored actions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793066" y="3552039"/>
            <a:ext cx="3014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Actions by individuals</a:t>
            </a:r>
            <a:endParaRPr lang="en-GB" dirty="0"/>
          </a:p>
        </p:txBody>
      </p:sp>
      <p:sp>
        <p:nvSpPr>
          <p:cNvPr id="14" name="Down Arrow 13"/>
          <p:cNvSpPr/>
          <p:nvPr/>
        </p:nvSpPr>
        <p:spPr>
          <a:xfrm>
            <a:off x="4741333" y="3328360"/>
            <a:ext cx="558800" cy="278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>
            <a:off x="6261100" y="3494734"/>
            <a:ext cx="414866" cy="426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ight Arrow 15"/>
          <p:cNvSpPr/>
          <p:nvPr/>
        </p:nvSpPr>
        <p:spPr>
          <a:xfrm>
            <a:off x="9558866" y="3462867"/>
            <a:ext cx="414866" cy="4266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988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0"/>
            <a:ext cx="112098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21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Messages on hate posters</a:t>
            </a:r>
            <a:endParaRPr lang="en-GB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026520"/>
              </p:ext>
            </p:extLst>
          </p:nvPr>
        </p:nvGraphicFramePr>
        <p:xfrm>
          <a:off x="702731" y="1825625"/>
          <a:ext cx="11370735" cy="423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0245">
                  <a:extLst>
                    <a:ext uri="{9D8B030D-6E8A-4147-A177-3AD203B41FA5}">
                      <a16:colId xmlns:a16="http://schemas.microsoft.com/office/drawing/2014/main" val="1983618308"/>
                    </a:ext>
                  </a:extLst>
                </a:gridCol>
                <a:gridCol w="3790245">
                  <a:extLst>
                    <a:ext uri="{9D8B030D-6E8A-4147-A177-3AD203B41FA5}">
                      <a16:colId xmlns:a16="http://schemas.microsoft.com/office/drawing/2014/main" val="2220207427"/>
                    </a:ext>
                  </a:extLst>
                </a:gridCol>
                <a:gridCol w="3790245">
                  <a:extLst>
                    <a:ext uri="{9D8B030D-6E8A-4147-A177-3AD203B41FA5}">
                      <a16:colId xmlns:a16="http://schemas.microsoft.com/office/drawing/2014/main" val="3913616719"/>
                    </a:ext>
                  </a:extLst>
                </a:gridCol>
              </a:tblGrid>
              <a:tr h="52458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Implied victim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Implied aggressor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492497"/>
                  </a:ext>
                </a:extLst>
              </a:tr>
              <a:tr h="723195">
                <a:tc>
                  <a:txBody>
                    <a:bodyPr/>
                    <a:lstStyle/>
                    <a:p>
                      <a:r>
                        <a:rPr lang="en-GB" sz="2000" i="1" dirty="0" smtClean="0"/>
                        <a:t>Dear BIGOTS (longer version)</a:t>
                      </a:r>
                      <a:endParaRPr lang="en-GB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Those wearing religious dress (Muslim, Sikh, Jewish?)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 of other groups – but ‘End of sermon’ implies Christians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2217395"/>
                  </a:ext>
                </a:extLst>
              </a:tr>
              <a:tr h="745067">
                <a:tc>
                  <a:txBody>
                    <a:bodyPr/>
                    <a:lstStyle/>
                    <a:p>
                      <a:r>
                        <a:rPr lang="en-GB" sz="2000" i="1" dirty="0" smtClean="0"/>
                        <a:t>Dear BIGOTS (shorter version)</a:t>
                      </a:r>
                      <a:endParaRPr lang="en-GB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religious people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Religious people, with a specific implication of Christians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2158866"/>
                  </a:ext>
                </a:extLst>
              </a:tr>
              <a:tr h="560510">
                <a:tc>
                  <a:txBody>
                    <a:bodyPr/>
                    <a:lstStyle/>
                    <a:p>
                      <a:r>
                        <a:rPr lang="en-GB" sz="2000" i="1" dirty="0" smtClean="0"/>
                        <a:t>Dear </a:t>
                      </a:r>
                      <a:r>
                        <a:rPr lang="en-GB" sz="2000" i="1" dirty="0" err="1" smtClean="0"/>
                        <a:t>disabalists</a:t>
                      </a:r>
                      <a:endParaRPr lang="en-GB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disabled people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disabled people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025246"/>
                  </a:ext>
                </a:extLst>
              </a:tr>
              <a:tr h="560510">
                <a:tc>
                  <a:txBody>
                    <a:bodyPr/>
                    <a:lstStyle/>
                    <a:p>
                      <a:r>
                        <a:rPr lang="en-GB" sz="2000" i="1" dirty="0" smtClean="0"/>
                        <a:t>Dear homophobes</a:t>
                      </a:r>
                      <a:endParaRPr lang="en-GB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Lesbian and gay people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LGB people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1969"/>
                  </a:ext>
                </a:extLst>
              </a:tr>
              <a:tr h="560510">
                <a:tc>
                  <a:txBody>
                    <a:bodyPr/>
                    <a:lstStyle/>
                    <a:p>
                      <a:r>
                        <a:rPr lang="en-GB" sz="2000" i="1" dirty="0" smtClean="0"/>
                        <a:t>Dear racists</a:t>
                      </a:r>
                      <a:endParaRPr lang="en-GB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 of racial minorities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 of other racial groups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591632"/>
                  </a:ext>
                </a:extLst>
              </a:tr>
              <a:tr h="560510">
                <a:tc>
                  <a:txBody>
                    <a:bodyPr/>
                    <a:lstStyle/>
                    <a:p>
                      <a:r>
                        <a:rPr lang="en-GB" sz="2000" i="1" dirty="0" smtClean="0"/>
                        <a:t>Dear transphobes </a:t>
                      </a:r>
                      <a:endParaRPr lang="en-GB" sz="2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transgender people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 transgender people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9799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279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1258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State sponsored actions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1733"/>
            <a:ext cx="5604933" cy="4585230"/>
          </a:xfrm>
        </p:spPr>
        <p:txBody>
          <a:bodyPr>
            <a:normAutofit fontScale="25000" lnSpcReduction="20000"/>
          </a:bodyPr>
          <a:lstStyle/>
          <a:p>
            <a:r>
              <a:rPr lang="en-GB" sz="12800" dirty="0" smtClean="0">
                <a:solidFill>
                  <a:srgbClr val="7030A0"/>
                </a:solidFill>
              </a:rPr>
              <a:t>Logos of Police Scotland and </a:t>
            </a:r>
            <a:r>
              <a:rPr lang="en-GB" sz="12800" dirty="0">
                <a:solidFill>
                  <a:srgbClr val="7030A0"/>
                </a:solidFill>
              </a:rPr>
              <a:t>S</a:t>
            </a:r>
            <a:r>
              <a:rPr lang="en-GB" sz="12800" dirty="0" smtClean="0">
                <a:solidFill>
                  <a:srgbClr val="7030A0"/>
                </a:solidFill>
              </a:rPr>
              <a:t>afer Scotland</a:t>
            </a:r>
          </a:p>
          <a:p>
            <a:endParaRPr lang="en-GB" sz="12800" dirty="0">
              <a:solidFill>
                <a:srgbClr val="7030A0"/>
              </a:solidFill>
            </a:endParaRPr>
          </a:p>
          <a:p>
            <a:r>
              <a:rPr lang="en-GB" sz="12800" dirty="0" smtClean="0">
                <a:solidFill>
                  <a:srgbClr val="7030A0"/>
                </a:solidFill>
              </a:rPr>
              <a:t>State sponsored actions are far more serious than prejudice exhibited by individuals </a:t>
            </a:r>
          </a:p>
          <a:p>
            <a:endParaRPr lang="en-GB" sz="12800" dirty="0">
              <a:solidFill>
                <a:srgbClr val="7030A0"/>
              </a:solidFill>
            </a:endParaRPr>
          </a:p>
          <a:p>
            <a:r>
              <a:rPr lang="en-GB" sz="12800" dirty="0" smtClean="0">
                <a:solidFill>
                  <a:srgbClr val="7030A0"/>
                </a:solidFill>
              </a:rPr>
              <a:t>May breach international human rights standards (International Covenant on Civil and Political Rights)</a:t>
            </a:r>
          </a:p>
          <a:p>
            <a:pPr marL="0" indent="0">
              <a:buNone/>
            </a:pPr>
            <a:endParaRPr lang="en-GB" sz="12800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987" y="1845733"/>
            <a:ext cx="5158213" cy="3307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8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7030A0"/>
                </a:solidFill>
              </a:rPr>
              <a:t>International Covenant on Civil and Political Rights (ICCPR)</a:t>
            </a:r>
            <a:endParaRPr lang="en-GB" sz="4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UK and all EU countries are legally bound signatories to</a:t>
            </a:r>
          </a:p>
          <a:p>
            <a:pPr marL="0" indent="0">
              <a:buNone/>
            </a:pPr>
            <a:endParaRPr lang="en-GB" b="1" dirty="0" smtClean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Article 18 everyone has the right </a:t>
            </a:r>
            <a:r>
              <a:rPr lang="en-GB" i="1" dirty="0" smtClean="0">
                <a:solidFill>
                  <a:srgbClr val="7030A0"/>
                </a:solidFill>
              </a:rPr>
              <a:t>in public or private to manifest his religion in worship, observance, practice and teaching </a:t>
            </a:r>
          </a:p>
          <a:p>
            <a:endParaRPr lang="en-GB" i="1" dirty="0" smtClean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Article 19 </a:t>
            </a:r>
            <a:r>
              <a:rPr lang="en-GB" i="1" dirty="0" smtClean="0">
                <a:solidFill>
                  <a:srgbClr val="7030A0"/>
                </a:solidFill>
              </a:rPr>
              <a:t>Everyone </a:t>
            </a:r>
            <a:r>
              <a:rPr lang="en-GB" i="1" dirty="0">
                <a:solidFill>
                  <a:srgbClr val="7030A0"/>
                </a:solidFill>
              </a:rPr>
              <a:t>shall have the right to freedom of expression; this right shall include freedom to seek, receive and impart information and ideas of all kinds, regardless of frontiers, either orally, in writing or in print, in the </a:t>
            </a:r>
            <a:r>
              <a:rPr lang="en-GB" i="1" dirty="0" smtClean="0">
                <a:solidFill>
                  <a:srgbClr val="7030A0"/>
                </a:solidFill>
              </a:rPr>
              <a:t>form </a:t>
            </a:r>
            <a:r>
              <a:rPr lang="en-GB" i="1" dirty="0">
                <a:solidFill>
                  <a:srgbClr val="7030A0"/>
                </a:solidFill>
              </a:rPr>
              <a:t>of art, or through any other media of his </a:t>
            </a:r>
            <a:r>
              <a:rPr lang="en-GB" i="1" dirty="0" smtClean="0">
                <a:solidFill>
                  <a:srgbClr val="7030A0"/>
                </a:solidFill>
              </a:rPr>
              <a:t>choice.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Articles 18 and 19 may only be limited to respect </a:t>
            </a:r>
            <a:r>
              <a:rPr lang="en-GB" dirty="0">
                <a:solidFill>
                  <a:srgbClr val="7030A0"/>
                </a:solidFill>
              </a:rPr>
              <a:t>of the rights or reputations of </a:t>
            </a:r>
            <a:r>
              <a:rPr lang="en-GB" dirty="0" smtClean="0">
                <a:solidFill>
                  <a:srgbClr val="7030A0"/>
                </a:solidFill>
              </a:rPr>
              <a:t>others, national security, public order, public health or morals.</a:t>
            </a:r>
          </a:p>
          <a:p>
            <a:pPr marL="0" indent="0">
              <a:buNone/>
            </a:pPr>
            <a:endParaRPr lang="en-GB" dirty="0" smtClean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Article 20 prohibits governments from engaging in advocacy which may constitute incitement to either </a:t>
            </a:r>
            <a:r>
              <a:rPr lang="en-GB" dirty="0" err="1" smtClean="0">
                <a:solidFill>
                  <a:srgbClr val="7030A0"/>
                </a:solidFill>
              </a:rPr>
              <a:t>i</a:t>
            </a:r>
            <a:r>
              <a:rPr lang="en-GB" dirty="0" smtClean="0">
                <a:solidFill>
                  <a:srgbClr val="7030A0"/>
                </a:solidFill>
              </a:rPr>
              <a:t>) hostility ii) discrimination or iii) violence on grounds of religion.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585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7030A0"/>
                </a:solidFill>
              </a:rPr>
              <a:t>DEVELOPMENT OF FREEDOM OF RELGION </a:t>
            </a:r>
            <a:endParaRPr lang="en-GB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23" y="2379133"/>
            <a:ext cx="11013753" cy="2679307"/>
          </a:xfrm>
        </p:spPr>
      </p:pic>
    </p:spTree>
    <p:extLst>
      <p:ext uri="{BB962C8B-B14F-4D97-AF65-F5344CB8AC3E}">
        <p14:creationId xmlns:p14="http://schemas.microsoft.com/office/powerpoint/2010/main" val="2491069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7030A0"/>
                </a:solidFill>
              </a:rPr>
              <a:t>WHY STATE SPONSORED PREJUDICE MATTERS (1)</a:t>
            </a:r>
            <a:endParaRPr lang="en-GB" sz="40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61837"/>
            <a:ext cx="10515600" cy="2078913"/>
          </a:xfrm>
        </p:spPr>
      </p:pic>
      <p:sp>
        <p:nvSpPr>
          <p:cNvPr id="5" name="Right Arrow 4"/>
          <p:cNvSpPr/>
          <p:nvPr/>
        </p:nvSpPr>
        <p:spPr>
          <a:xfrm>
            <a:off x="7408334" y="2057401"/>
            <a:ext cx="1159933" cy="660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Left Arrow 5"/>
          <p:cNvSpPr/>
          <p:nvPr/>
        </p:nvSpPr>
        <p:spPr>
          <a:xfrm>
            <a:off x="5765800" y="2057401"/>
            <a:ext cx="1151467" cy="660400"/>
          </a:xfrm>
          <a:prstGeom prst="leftArrow">
            <a:avLst>
              <a:gd name="adj1" fmla="val 50000"/>
              <a:gd name="adj2" fmla="val 342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014133" y="5435600"/>
            <a:ext cx="5494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7030A0"/>
                </a:solidFill>
              </a:rPr>
              <a:t>Freedom of religion can be reversed</a:t>
            </a:r>
            <a:endParaRPr lang="en-GB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5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7030A0"/>
                </a:solidFill>
              </a:rPr>
              <a:t>FREEDOM OF RELIGION CAN BE REVERSED</a:t>
            </a:r>
            <a:endParaRPr lang="en-GB" sz="36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1592 GREAT CHARTER OF THE CHURCH OF SCOTLAND (General Assembly Act)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   - freedom to interpret the Bible without state interference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   - </a:t>
            </a:r>
            <a:r>
              <a:rPr lang="en-GB" dirty="0">
                <a:solidFill>
                  <a:srgbClr val="7030A0"/>
                </a:solidFill>
              </a:rPr>
              <a:t>f</a:t>
            </a:r>
            <a:r>
              <a:rPr lang="en-GB" dirty="0" smtClean="0">
                <a:solidFill>
                  <a:srgbClr val="7030A0"/>
                </a:solidFill>
              </a:rPr>
              <a:t>reedom from state interference in church appointments</a:t>
            </a:r>
          </a:p>
        </p:txBody>
      </p:sp>
    </p:spTree>
    <p:extLst>
      <p:ext uri="{BB962C8B-B14F-4D97-AF65-F5344CB8AC3E}">
        <p14:creationId xmlns:p14="http://schemas.microsoft.com/office/powerpoint/2010/main" val="93837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508000"/>
            <a:ext cx="6781798" cy="5977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7030A0"/>
                </a:solidFill>
              </a:rPr>
              <a:t>1661 Acts of Scottish parliament 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   - High treason to form an association without king’s special permission (meet to preach or worship outside established church)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7030A0"/>
                </a:solidFill>
              </a:rPr>
              <a:t>   - Test Act excluded from church, civil and military office with further punishment </a:t>
            </a:r>
          </a:p>
          <a:p>
            <a:pPr marL="0" indent="0">
              <a:buNone/>
            </a:pPr>
            <a:r>
              <a:rPr lang="en-GB" sz="2400" i="1" dirty="0" smtClean="0">
                <a:solidFill>
                  <a:srgbClr val="7030A0"/>
                </a:solidFill>
              </a:rPr>
              <a:t>All who by writing, printing, </a:t>
            </a:r>
            <a:r>
              <a:rPr lang="en-GB" sz="2400" b="1" i="1" dirty="0" smtClean="0">
                <a:solidFill>
                  <a:srgbClr val="7030A0"/>
                </a:solidFill>
              </a:rPr>
              <a:t>praying, preaching</a:t>
            </a:r>
            <a:r>
              <a:rPr lang="en-GB" sz="2400" i="1" dirty="0" smtClean="0">
                <a:solidFill>
                  <a:srgbClr val="7030A0"/>
                </a:solidFill>
              </a:rPr>
              <a:t>, </a:t>
            </a:r>
            <a:r>
              <a:rPr lang="en-GB" sz="2400" b="1" i="1" dirty="0" smtClean="0">
                <a:solidFill>
                  <a:srgbClr val="7030A0"/>
                </a:solidFill>
              </a:rPr>
              <a:t>or declare any words or sentences to stir up the people to hatred and dislike </a:t>
            </a:r>
            <a:r>
              <a:rPr lang="en-GB" sz="2400" i="1" dirty="0" smtClean="0">
                <a:solidFill>
                  <a:srgbClr val="7030A0"/>
                </a:solidFill>
              </a:rPr>
              <a:t>of his majesty’s royal prerogative and supremacy in causes ecclesiastical or of the government of the church by archbishops and bishop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922" y="1779323"/>
            <a:ext cx="4397078" cy="32055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669867" y="5215467"/>
            <a:ext cx="269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Covenanter struggle</a:t>
            </a:r>
          </a:p>
          <a:p>
            <a:pPr algn="ctr"/>
            <a:r>
              <a:rPr lang="en-GB" i="1" dirty="0" smtClean="0"/>
              <a:t>The killing time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335856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485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Hate Posters</vt:lpstr>
      <vt:lpstr>PowerPoint Presentation</vt:lpstr>
      <vt:lpstr>Messages on hate posters</vt:lpstr>
      <vt:lpstr>State sponsored actions </vt:lpstr>
      <vt:lpstr>International Covenant on Civil and Political Rights (ICCPR)</vt:lpstr>
      <vt:lpstr>DEVELOPMENT OF FREEDOM OF RELGION </vt:lpstr>
      <vt:lpstr>WHY STATE SPONSORED PREJUDICE MATTERS (1)</vt:lpstr>
      <vt:lpstr>FREEDOM OF RELIGION CAN BE REVERSED</vt:lpstr>
      <vt:lpstr>PowerPoint Presentation</vt:lpstr>
      <vt:lpstr>WHY STATE SPONSORED PREJUDICE MATTERS (2)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Hate Posters</dc:title>
  <dc:creator>Martin Parsons</dc:creator>
  <cp:lastModifiedBy>Martin Parsons</cp:lastModifiedBy>
  <cp:revision>27</cp:revision>
  <dcterms:created xsi:type="dcterms:W3CDTF">2018-12-03T10:51:09Z</dcterms:created>
  <dcterms:modified xsi:type="dcterms:W3CDTF">2018-12-03T17:18:03Z</dcterms:modified>
</cp:coreProperties>
</file>